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92" r:id="rId2"/>
  </p:sldMasterIdLst>
  <p:notesMasterIdLst>
    <p:notesMasterId r:id="rId44"/>
  </p:notesMasterIdLst>
  <p:handoutMasterIdLst>
    <p:handoutMasterId r:id="rId45"/>
  </p:handoutMasterIdLst>
  <p:sldIdLst>
    <p:sldId id="256" r:id="rId3"/>
    <p:sldId id="304" r:id="rId4"/>
    <p:sldId id="260" r:id="rId5"/>
    <p:sldId id="306" r:id="rId6"/>
    <p:sldId id="307" r:id="rId7"/>
    <p:sldId id="305" r:id="rId8"/>
    <p:sldId id="308" r:id="rId9"/>
    <p:sldId id="265" r:id="rId10"/>
    <p:sldId id="310" r:id="rId11"/>
    <p:sldId id="309" r:id="rId12"/>
    <p:sldId id="311" r:id="rId13"/>
    <p:sldId id="314" r:id="rId14"/>
    <p:sldId id="269" r:id="rId15"/>
    <p:sldId id="276" r:id="rId16"/>
    <p:sldId id="272" r:id="rId17"/>
    <p:sldId id="312" r:id="rId18"/>
    <p:sldId id="315" r:id="rId19"/>
    <p:sldId id="268" r:id="rId20"/>
    <p:sldId id="267" r:id="rId21"/>
    <p:sldId id="316" r:id="rId22"/>
    <p:sldId id="279" r:id="rId23"/>
    <p:sldId id="281" r:id="rId24"/>
    <p:sldId id="283" r:id="rId25"/>
    <p:sldId id="285" r:id="rId26"/>
    <p:sldId id="287" r:id="rId27"/>
    <p:sldId id="317" r:id="rId28"/>
    <p:sldId id="298" r:id="rId29"/>
    <p:sldId id="289" r:id="rId30"/>
    <p:sldId id="290" r:id="rId31"/>
    <p:sldId id="291" r:id="rId32"/>
    <p:sldId id="300" r:id="rId33"/>
    <p:sldId id="292" r:id="rId34"/>
    <p:sldId id="293" r:id="rId35"/>
    <p:sldId id="294" r:id="rId36"/>
    <p:sldId id="295" r:id="rId37"/>
    <p:sldId id="303" r:id="rId38"/>
    <p:sldId id="278" r:id="rId39"/>
    <p:sldId id="296" r:id="rId40"/>
    <p:sldId id="302" r:id="rId41"/>
    <p:sldId id="318" r:id="rId42"/>
    <p:sldId id="262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855" autoAdjust="0"/>
  </p:normalViewPr>
  <p:slideViewPr>
    <p:cSldViewPr snapToGrid="0" snapToObjects="1">
      <p:cViewPr>
        <p:scale>
          <a:sx n="90" d="100"/>
          <a:sy n="90" d="100"/>
        </p:scale>
        <p:origin x="-1616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3CCC7-93E3-8340-92FD-DF35650B6B19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672624-967A-5248-BFD9-B7D8FB861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20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3194B-AB14-FD45-BBD4-75B1851B5E69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5ACC0-5F42-D44B-91B4-86EEDE0BE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49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RIP Frosty the Goat: </a:t>
            </a:r>
            <a:r>
              <a:rPr lang="pl-PL" dirty="0" smtClean="0"/>
              <a:t>http://media2.s-nbcnews.com/i/</a:t>
            </a:r>
            <a:r>
              <a:rPr lang="pl-PL" dirty="0" err="1" smtClean="0"/>
              <a:t>newscms</a:t>
            </a:r>
            <a:r>
              <a:rPr lang="pl-PL" dirty="0" smtClean="0"/>
              <a:t>/2014_21/459711/140522-frostie-goat-jsw-1201p_a069580b954597f7fa3412e5d5281960.jpg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ACC0-5F42-D44B-91B4-86EEDE0BEC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07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Explains how to make Web content accessible to people with disabilities.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647A83-B989-8044-99C0-FD420B94324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77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Impairments: visual, audio, cognitive,</a:t>
            </a:r>
            <a:r>
              <a:rPr lang="en-US" baseline="0" dirty="0" smtClean="0"/>
              <a:t> language, older, multiple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9C88-7FE0-D04D-9F40-8050D2C8ACC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75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www.oxfordmathcenter.com</a:t>
            </a:r>
            <a:r>
              <a:rPr lang="en-US" dirty="0" smtClean="0"/>
              <a:t>/images/notes/300-00.gif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ACC0-5F42-D44B-91B4-86EEDE0BEC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53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ACC0-5F42-D44B-91B4-86EEDE0BEC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65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7E5491-C795-CA49-8541-178235C06D24}" type="slidenum">
              <a:rPr lang="en-US"/>
              <a:pPr/>
              <a:t>15</a:t>
            </a:fld>
            <a:endParaRPr 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Calibri" charset="0"/>
              </a:rPr>
              <a:t>As we talk about universal design and making things accessible we need to begin considering what abilities people may not have that affect how they use technology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C7DAE4-53DB-314F-A46F-37438D8ED6D0}" type="slidenum">
              <a:rPr lang="en-US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Calibri" charset="0"/>
              </a:rPr>
              <a:t>Some people with vision impairments see things fuzzy until they zoom in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B6460D5-4012-3747-BF78-AFF0D961E9DC}" type="slidenum">
              <a:rPr lang="en-US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Calibri" charset="0"/>
              </a:rPr>
              <a:t>Zoomed in view for people with low vision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D57492-2CB7-6D44-B3BF-4DD3B1F86817}" type="slidenum">
              <a:rPr lang="en-US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Calibri" charset="0"/>
              </a:rPr>
              <a:t>Some only see in gray or need to see in gray (or other colors such as blue and yellow)</a:t>
            </a: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C25C85-4592-8D48-941D-79FB2E06EEFF}" type="slidenum">
              <a:rPr lang="en-US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Calibri" charset="0"/>
              </a:rPr>
              <a:t>Can’t use a mouse!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F9C9914-C1FE-324E-9BA3-455C3E280410}" type="slidenum">
              <a:rPr lang="en-US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9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40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330F-5BB3-8346-985F-45D0286C82FB}" type="datetime1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4906B-C31B-8942-983B-CEA9D5961959}" type="datetime1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330F-5BB3-8346-985F-45D0286C82FB}" type="datetime1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C1B6-2675-2442-8E4D-DBE1E5D17B40}" type="datetime1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330F-5BB3-8346-985F-45D0286C82FB}" type="datetime1">
              <a:rPr lang="en-US" smtClean="0"/>
              <a:t>11/20/14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330F-5BB3-8346-985F-45D0286C82FB}" type="datetime1">
              <a:rPr lang="en-US" smtClean="0"/>
              <a:t>11/20/14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793C1-0DCF-D44B-BE4B-30735FC032E8}" type="datetime1">
              <a:rPr lang="en-US" smtClean="0"/>
              <a:t>11/20/14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330F-5BB3-8346-985F-45D0286C82FB}" type="datetime1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888404"/>
            <a:ext cx="8686800" cy="0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</a:schemeClr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614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330F-5BB3-8346-985F-45D0286C82FB}" type="datetime1">
              <a:rPr lang="en-US" smtClean="0"/>
              <a:t>11/20/14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330F-5BB3-8346-985F-45D0286C82FB}" type="datetime1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330F-5BB3-8346-985F-45D0286C82FB}" type="datetime1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13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7200" y="877455"/>
            <a:ext cx="8686800" cy="0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</a:schemeClr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095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877455"/>
            <a:ext cx="8686800" cy="0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</a:schemeClr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403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7200" y="877455"/>
            <a:ext cx="8686800" cy="0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</a:schemeClr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416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11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0130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295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424613"/>
            <a:ext cx="9144000" cy="433387"/>
          </a:xfrm>
          <a:prstGeom prst="rect">
            <a:avLst/>
          </a:prstGeom>
          <a:solidFill>
            <a:srgbClr val="FCBB07">
              <a:alpha val="57000"/>
            </a:srgbClr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32301"/>
            <a:ext cx="8443214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71512"/>
            <a:ext cx="8443214" cy="495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35545" y="6451586"/>
            <a:ext cx="62460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Human-Centered Computing at University of Maryland, Baltimore County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 descr="retriever-small.jp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4684" y1="34343" x2="30380" y2="23232"/>
                        <a14:foregroundMark x1="37975" y1="26263" x2="55696" y2="26263"/>
                        <a14:foregroundMark x1="63924" y1="25253" x2="56962" y2="28283"/>
                        <a14:foregroundMark x1="72785" y1="36364" x2="72785" y2="1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946" y="6183888"/>
            <a:ext cx="1167982" cy="7318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032" y="6446511"/>
            <a:ext cx="38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0" y="6442035"/>
            <a:ext cx="4571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B87B3F4-9CAC-B740-BDE2-5D41D6563CBF}" type="slidenum"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6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Gill Sans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3200" kern="1200">
          <a:solidFill>
            <a:srgbClr val="000000"/>
          </a:solidFill>
          <a:latin typeface="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000000"/>
          </a:solidFill>
          <a:latin typeface="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0000"/>
          </a:solidFill>
          <a:latin typeface="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000000"/>
          </a:solidFill>
          <a:latin typeface="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000000"/>
          </a:solidFill>
          <a:latin typeface="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11/20/14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youtube.com/watch?v=2PMuBQ7LyOw" TargetMode="External"/><Relationship Id="rId3" Type="http://schemas.openxmlformats.org/officeDocument/2006/relationships/hyperlink" Target="https://www.youtube.com/watch?v=26G4qXB2j4g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jimthatcher.com/skipnav.htm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6243"/>
            <a:ext cx="8229600" cy="1575232"/>
          </a:xfrm>
        </p:spPr>
        <p:txBody>
          <a:bodyPr/>
          <a:lstStyle/>
          <a:p>
            <a:pPr algn="ctr"/>
            <a:r>
              <a:rPr lang="en-US" dirty="0" smtClean="0"/>
              <a:t>Designing for Diverse Populations</a:t>
            </a:r>
            <a:br>
              <a:rPr lang="en-US" dirty="0" smtClean="0"/>
            </a:br>
            <a:r>
              <a:rPr lang="en-US" dirty="0" smtClean="0"/>
              <a:t>CSCI 5839 Fall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80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disability constant?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can be “situationally impaired”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007" t="10995" r="13196" b="11202"/>
          <a:stretch/>
        </p:blipFill>
        <p:spPr>
          <a:xfrm>
            <a:off x="4418838" y="2408092"/>
            <a:ext cx="4374201" cy="37180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0797"/>
          <a:stretch/>
        </p:blipFill>
        <p:spPr>
          <a:xfrm>
            <a:off x="578556" y="3048196"/>
            <a:ext cx="3364088" cy="277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68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Situational impairments </a:t>
            </a:r>
            <a:br>
              <a:rPr lang="en-US" dirty="0" smtClean="0"/>
            </a:br>
            <a:r>
              <a:rPr lang="en-US" sz="2200" dirty="0" smtClean="0"/>
              <a:t>(Sears and Young 2002)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Light levels</a:t>
            </a:r>
          </a:p>
          <a:p>
            <a:r>
              <a:rPr lang="en-US" dirty="0" smtClean="0"/>
              <a:t>Noise</a:t>
            </a:r>
          </a:p>
          <a:p>
            <a:r>
              <a:rPr lang="en-US" dirty="0" smtClean="0"/>
              <a:t>Wind/dirt/stuff</a:t>
            </a:r>
          </a:p>
          <a:p>
            <a:r>
              <a:rPr lang="en-US" dirty="0" smtClean="0"/>
              <a:t>Movement</a:t>
            </a:r>
          </a:p>
          <a:p>
            <a:r>
              <a:rPr lang="en-US" dirty="0" smtClean="0"/>
              <a:t>Wearing bulky equipment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61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Incidental benefits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89" y="1417638"/>
            <a:ext cx="7202311" cy="48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93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Arguments for accessibility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268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Economic argument</a:t>
            </a:r>
            <a:endParaRPr lang="en-US" dirty="0" smtClean="0"/>
          </a:p>
          <a:p>
            <a:pPr lvl="1"/>
            <a:r>
              <a:rPr lang="en-US" dirty="0" smtClean="0"/>
              <a:t>Reach a large </a:t>
            </a:r>
            <a:r>
              <a:rPr lang="en-US" dirty="0" smtClean="0"/>
              <a:t>audience</a:t>
            </a:r>
          </a:p>
          <a:p>
            <a:pPr lvl="1"/>
            <a:r>
              <a:rPr lang="en-US" dirty="0" smtClean="0"/>
              <a:t>Makes you look good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Moral  argument</a:t>
            </a:r>
            <a:endParaRPr lang="en-US" dirty="0" smtClean="0"/>
          </a:p>
          <a:p>
            <a:pPr lvl="1"/>
            <a:r>
              <a:rPr lang="en-US" dirty="0" smtClean="0"/>
              <a:t>Participation from a diverse group is good </a:t>
            </a:r>
          </a:p>
          <a:p>
            <a:endParaRPr lang="en-US" dirty="0" smtClean="0"/>
          </a:p>
          <a:p>
            <a:r>
              <a:rPr lang="en-US" dirty="0" smtClean="0"/>
              <a:t>Legal argument</a:t>
            </a:r>
            <a:endParaRPr lang="en-US" dirty="0" smtClean="0"/>
          </a:p>
          <a:p>
            <a:pPr lvl="1"/>
            <a:r>
              <a:rPr lang="en-US" dirty="0" smtClean="0"/>
              <a:t>Laws requiring equal access of public resources (Americans with Disabilities Act, Section 508)</a:t>
            </a:r>
          </a:p>
          <a:p>
            <a:pPr lvl="1"/>
            <a:r>
              <a:rPr lang="en-US" dirty="0" smtClean="0"/>
              <a:t>Many legal cases (big companies: Target, Amazon…)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754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Legal support for accessibility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1990: </a:t>
            </a:r>
            <a:r>
              <a:rPr lang="en-US" dirty="0"/>
              <a:t>Americans with Disabilities Act (ADA</a:t>
            </a:r>
            <a:r>
              <a:rPr lang="en-US" dirty="0" smtClean="0"/>
              <a:t>)</a:t>
            </a:r>
          </a:p>
          <a:p>
            <a:r>
              <a:rPr lang="en-US" dirty="0" smtClean="0"/>
              <a:t>1998: Rehabilitation Act (section 508)</a:t>
            </a:r>
          </a:p>
          <a:p>
            <a:r>
              <a:rPr lang="en-US" dirty="0"/>
              <a:t>2006: Individuals with Disabilities Education Act (IDEA)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webaim.org</a:t>
            </a:r>
            <a:r>
              <a:rPr lang="en-US" dirty="0"/>
              <a:t>/articles/laws/</a:t>
            </a:r>
            <a:r>
              <a:rPr lang="en-US" dirty="0" err="1"/>
              <a:t>usa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881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Legal Cases</a:t>
            </a:r>
            <a:endParaRPr lang="en-US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691444" y="1538111"/>
            <a:ext cx="7995355" cy="47695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1996 ADA complaint </a:t>
            </a:r>
            <a:r>
              <a:rPr lang="en-US" sz="2400" dirty="0" smtClean="0"/>
              <a:t>vs. City of San Jose, CA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Use of PDF inaccessible to city commissioner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Web sites are a “service” and thus subject to the ADA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Led to </a:t>
            </a:r>
            <a:r>
              <a:rPr lang="en-US" sz="2000" i="1" dirty="0"/>
              <a:t>S. J. Web Page Disability Access Standard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1999 </a:t>
            </a:r>
            <a:r>
              <a:rPr lang="en-US" sz="2400" dirty="0" smtClean="0"/>
              <a:t>National Federation </a:t>
            </a:r>
            <a:r>
              <a:rPr lang="en-US" sz="2400" dirty="0"/>
              <a:t>of the Blind </a:t>
            </a:r>
            <a:r>
              <a:rPr lang="en-US" sz="2400" dirty="0" smtClean="0"/>
              <a:t>vs. AOL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Based on the interpretation of the Web as a place of public accommodation (ADA)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Settled out of court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2000: AOL agreed to make its browser </a:t>
            </a:r>
            <a:r>
              <a:rPr lang="en-US" sz="2000" dirty="0" smtClean="0"/>
              <a:t>accessible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2006 NFB vs. Target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ADA as applied to Target’s web site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Settled for US $6 million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17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Argument from cool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00" y="1598789"/>
            <a:ext cx="2959100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22" y="1417638"/>
            <a:ext cx="3042356" cy="3042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422" y="4459994"/>
            <a:ext cx="4072467" cy="228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07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81712"/>
          </a:xfrm>
        </p:spPr>
        <p:txBody>
          <a:bodyPr/>
          <a:lstStyle/>
          <a:p>
            <a:r>
              <a:rPr lang="en-US" dirty="0" smtClean="0"/>
              <a:t>Designing for accessibility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53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for accessibility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User involvement is </a:t>
            </a:r>
            <a:r>
              <a:rPr lang="en-US" dirty="0" smtClean="0"/>
              <a:t>key</a:t>
            </a:r>
          </a:p>
          <a:p>
            <a:pPr lvl="1"/>
            <a:r>
              <a:rPr lang="en-US" dirty="0" smtClean="0"/>
              <a:t>BUT working with people with disabilities is time consuming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b="1" dirty="0" smtClean="0"/>
              <a:t>personas</a:t>
            </a:r>
            <a:r>
              <a:rPr lang="en-US" dirty="0"/>
              <a:t> </a:t>
            </a:r>
            <a:r>
              <a:rPr lang="en-US" dirty="0" smtClean="0"/>
              <a:t>to guide </a:t>
            </a:r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But base them on real data</a:t>
            </a:r>
            <a:endParaRPr lang="en-US" dirty="0" smtClean="0"/>
          </a:p>
          <a:p>
            <a:endParaRPr lang="en-US" i="1" dirty="0" smtClean="0"/>
          </a:p>
          <a:p>
            <a:r>
              <a:rPr lang="en-US" dirty="0" smtClean="0"/>
              <a:t>Follow design guidelines for specific disabilities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654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affected?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735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People with disabilities (visual, hearing, motor, cognitive, reading)</a:t>
            </a:r>
          </a:p>
          <a:p>
            <a:pPr lvl="1"/>
            <a:r>
              <a:rPr lang="en-US" dirty="0" smtClean="0"/>
              <a:t>About 1 in 5 adults </a:t>
            </a:r>
            <a:r>
              <a:rPr lang="en-US" sz="2000" dirty="0" smtClean="0"/>
              <a:t>(</a:t>
            </a:r>
            <a:r>
              <a:rPr lang="en-US" sz="2000" dirty="0" err="1" smtClean="0"/>
              <a:t>webaim.org</a:t>
            </a:r>
            <a:r>
              <a:rPr lang="en-US" sz="2000" dirty="0" smtClean="0"/>
              <a:t>/intro)</a:t>
            </a:r>
          </a:p>
          <a:p>
            <a:endParaRPr lang="en-US" dirty="0" smtClean="0"/>
          </a:p>
          <a:p>
            <a:r>
              <a:rPr lang="en-US" dirty="0" smtClean="0"/>
              <a:t>Older adults – up to 50% of computer users may benefit from accessibility </a:t>
            </a:r>
            <a:r>
              <a:rPr lang="en-US" dirty="0"/>
              <a:t>features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100" dirty="0" smtClean="0"/>
              <a:t>(</a:t>
            </a:r>
            <a:r>
              <a:rPr lang="en-US" sz="2100" dirty="0"/>
              <a:t>http://</a:t>
            </a:r>
            <a:r>
              <a:rPr lang="en-US" sz="2100" dirty="0" err="1"/>
              <a:t>www.microsoft.com</a:t>
            </a:r>
            <a:r>
              <a:rPr lang="en-US" sz="2100" dirty="0"/>
              <a:t>/enable/research</a:t>
            </a:r>
            <a:r>
              <a:rPr lang="en-US" sz="2100" dirty="0" smtClean="0"/>
              <a:t>/)</a:t>
            </a:r>
          </a:p>
          <a:p>
            <a:endParaRPr lang="en-US" dirty="0"/>
          </a:p>
          <a:p>
            <a:r>
              <a:rPr lang="en-US" dirty="0" smtClean="0"/>
              <a:t>“Situational impairments” – mobile device users, temporarily injured people</a:t>
            </a:r>
          </a:p>
          <a:p>
            <a:endParaRPr lang="en-US" dirty="0"/>
          </a:p>
          <a:p>
            <a:r>
              <a:rPr lang="en-US" dirty="0" smtClean="0"/>
              <a:t>Sometimes it’s just convenient – reading transcripts vs. watching a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821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 etc.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 </a:t>
            </a:r>
            <a:r>
              <a:rPr lang="en-US" dirty="0" smtClean="0"/>
              <a:t>11: ATLAS Expo (see Piazza post)</a:t>
            </a:r>
            <a:endParaRPr lang="en-US" dirty="0"/>
          </a:p>
          <a:p>
            <a:pPr lvl="1"/>
            <a:r>
              <a:rPr lang="en-US" dirty="0" smtClean="0"/>
              <a:t>Need to get back to ATLAS soon</a:t>
            </a:r>
          </a:p>
          <a:p>
            <a:pPr lvl="1"/>
            <a:endParaRPr lang="en-US" dirty="0"/>
          </a:p>
          <a:p>
            <a:r>
              <a:rPr lang="en-US" dirty="0" smtClean="0"/>
              <a:t>Next week: FALL BREAK</a:t>
            </a:r>
          </a:p>
          <a:p>
            <a:endParaRPr lang="en-US" dirty="0"/>
          </a:p>
          <a:p>
            <a:r>
              <a:rPr lang="en-US" dirty="0" smtClean="0"/>
              <a:t>Only 3 more classes left D: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888" y="3431117"/>
            <a:ext cx="3220861" cy="322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1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YouTube can help!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 </a:t>
            </a:r>
            <a:r>
              <a:rPr lang="en-US" dirty="0"/>
              <a:t>reader demo: </a:t>
            </a:r>
            <a:r>
              <a:rPr lang="en-US" dirty="0">
                <a:hlinkClick r:id="rId2"/>
              </a:rPr>
              <a:t>https://www.youtube.com/watch?v=</a:t>
            </a:r>
            <a:r>
              <a:rPr lang="en-US" dirty="0" smtClean="0">
                <a:hlinkClick r:id="rId2"/>
              </a:rPr>
              <a:t>2PMuBQ7LyOw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Touch screen </a:t>
            </a:r>
            <a:r>
              <a:rPr lang="en-US" dirty="0"/>
              <a:t>head pointer: </a:t>
            </a:r>
            <a:r>
              <a:rPr lang="en-US" dirty="0">
                <a:hlinkClick r:id="rId3"/>
              </a:rPr>
              <a:t>https://www.youtube.com/watch?v=</a:t>
            </a:r>
            <a:r>
              <a:rPr lang="en-US" dirty="0" smtClean="0">
                <a:hlinkClick r:id="rId3"/>
              </a:rPr>
              <a:t>26G4qXB2j4g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6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Categories of Impairments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170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 Cognitive (Learning </a:t>
            </a:r>
            <a:r>
              <a:rPr lang="en-US" dirty="0" smtClean="0">
                <a:latin typeface="Calibri"/>
                <a:cs typeface="Calibri"/>
              </a:rPr>
              <a:t>Disability, memory, reading)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 Mobility (Physical)</a:t>
            </a:r>
          </a:p>
          <a:p>
            <a:r>
              <a:rPr lang="en-US" dirty="0">
                <a:latin typeface="Calibri"/>
                <a:cs typeface="Calibri"/>
              </a:rPr>
              <a:t> Hearing</a:t>
            </a:r>
          </a:p>
          <a:p>
            <a:r>
              <a:rPr lang="en-US" dirty="0">
                <a:latin typeface="Calibri"/>
                <a:cs typeface="Calibri"/>
              </a:rPr>
              <a:t> Speech</a:t>
            </a:r>
          </a:p>
          <a:p>
            <a:r>
              <a:rPr lang="en-US" dirty="0">
                <a:latin typeface="Calibri"/>
                <a:cs typeface="Calibri"/>
              </a:rPr>
              <a:t> Visual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chemeClr val="tx1"/>
                </a:solidFill>
                <a:latin typeface="Calibri"/>
                <a:cs typeface="Calibri"/>
              </a:rPr>
              <a:pPr/>
              <a:t>21</a:t>
            </a:fld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8667" y="6356350"/>
            <a:ext cx="584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(slides adapted from a lecture by Michele Williams @UMBC)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48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Considerations for 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Cognitive Impairments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921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Franklin Gothic Book" charset="0"/>
              </a:rPr>
              <a:t>Short term memory storage: 7+- 2</a:t>
            </a:r>
          </a:p>
          <a:p>
            <a:pPr lvl="1"/>
            <a:r>
              <a:rPr lang="en-US" dirty="0" smtClean="0">
                <a:latin typeface="Franklin Gothic Book" charset="0"/>
              </a:rPr>
              <a:t>Don’t rely on your user to remember large amounts of information, or complex steps</a:t>
            </a:r>
          </a:p>
          <a:p>
            <a:r>
              <a:rPr lang="en-US" dirty="0" smtClean="0">
                <a:latin typeface="Franklin Gothic Book" charset="0"/>
              </a:rPr>
              <a:t>Distraction / Task Decomposition</a:t>
            </a:r>
          </a:p>
          <a:p>
            <a:pPr lvl="1"/>
            <a:r>
              <a:rPr lang="en-US" dirty="0" smtClean="0">
                <a:latin typeface="Franklin Gothic Book" charset="0"/>
              </a:rPr>
              <a:t>Consider users who have difficulty focusing</a:t>
            </a:r>
          </a:p>
          <a:p>
            <a:pPr lvl="2"/>
            <a:r>
              <a:rPr lang="en-US" dirty="0" smtClean="0">
                <a:latin typeface="Franklin Gothic Book" charset="0"/>
              </a:rPr>
              <a:t>Make tasks shorter, simplify designs </a:t>
            </a:r>
          </a:p>
          <a:p>
            <a:r>
              <a:rPr lang="en-US" dirty="0" smtClean="0">
                <a:latin typeface="Franklin Gothic Book" charset="0"/>
              </a:rPr>
              <a:t>Socialization	</a:t>
            </a:r>
          </a:p>
          <a:p>
            <a:pPr lvl="1"/>
            <a:r>
              <a:rPr lang="en-US" dirty="0" smtClean="0">
                <a:latin typeface="Franklin Gothic Book" charset="0"/>
              </a:rPr>
              <a:t>Some children with autism may not be comfortable looking at faces</a:t>
            </a:r>
            <a:endParaRPr lang="en-US" dirty="0">
              <a:latin typeface="Franklin Gothic Book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93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Considerations for 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Mobility Impairments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92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Franklin Gothic Book" charset="0"/>
              </a:rPr>
              <a:t> Keyboard accessibility</a:t>
            </a:r>
          </a:p>
          <a:p>
            <a:pPr lvl="1"/>
            <a:r>
              <a:rPr lang="en-US">
                <a:latin typeface="Franklin Gothic Book" charset="0"/>
              </a:rPr>
              <a:t> Users can access and activate everything on the page with solely the keyboard</a:t>
            </a:r>
          </a:p>
          <a:p>
            <a:r>
              <a:rPr lang="en-US">
                <a:latin typeface="Franklin Gothic Book" charset="0"/>
              </a:rPr>
              <a:t> Speech recognition compatibility</a:t>
            </a:r>
          </a:p>
          <a:p>
            <a:pPr lvl="1"/>
            <a:r>
              <a:rPr lang="en-US">
                <a:latin typeface="Franklin Gothic Book" charset="0"/>
              </a:rPr>
              <a:t> Proper code structure is a must</a:t>
            </a:r>
          </a:p>
          <a:p>
            <a:r>
              <a:rPr lang="en-US">
                <a:latin typeface="Franklin Gothic Book" charset="0"/>
              </a:rPr>
              <a:t> Provide ample time for tasks</a:t>
            </a:r>
          </a:p>
          <a:p>
            <a:r>
              <a:rPr lang="en-US">
                <a:latin typeface="Franklin Gothic Book" charset="0"/>
              </a:rPr>
              <a:t> Provide shortcuts</a:t>
            </a:r>
          </a:p>
          <a:p>
            <a:pPr lvl="1"/>
            <a:r>
              <a:rPr lang="en-US">
                <a:latin typeface="Franklin Gothic Book" charset="0"/>
              </a:rPr>
              <a:t> “</a:t>
            </a:r>
            <a:r>
              <a:rPr lang="en-US" altLang="ja-JP">
                <a:latin typeface="Franklin Gothic Book" charset="0"/>
                <a:hlinkClick r:id="rId2"/>
              </a:rPr>
              <a:t>Skip Navigation</a:t>
            </a:r>
            <a:r>
              <a:rPr lang="en-US">
                <a:latin typeface="Franklin Gothic Book" charset="0"/>
              </a:rPr>
              <a:t>”</a:t>
            </a:r>
            <a:r>
              <a:rPr lang="en-US" altLang="ja-JP">
                <a:latin typeface="Franklin Gothic Book" charset="0"/>
              </a:rPr>
              <a:t> links</a:t>
            </a:r>
            <a:endParaRPr lang="en-US">
              <a:latin typeface="Franklin Gothic Book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812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Considerations for </a:t>
            </a:r>
            <a:br>
              <a:rPr lang="en-US" dirty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Hearing Impairments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675" y="2119313"/>
            <a:ext cx="6196013" cy="3844925"/>
          </a:xfrm>
        </p:spPr>
        <p:txBody>
          <a:bodyPr rtlCol="0">
            <a:normAutofit fontScale="77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Brush Script MT" pitchFamily="66" charset="0"/>
              <a:buChar char="O"/>
              <a:defRPr/>
            </a:pPr>
            <a:r>
              <a:rPr lang="en-US" dirty="0">
                <a:ea typeface="+mn-ea"/>
                <a:cs typeface="+mn-cs"/>
              </a:rPr>
              <a:t>	</a:t>
            </a:r>
            <a:r>
              <a:rPr lang="en-US" dirty="0" smtClean="0">
                <a:ea typeface="+mn-ea"/>
                <a:cs typeface="+mn-cs"/>
              </a:rPr>
              <a:t>Use structured pages</a:t>
            </a:r>
          </a:p>
          <a:p>
            <a:pPr marL="640080" lvl="1" indent="-274320" fontAlgn="auto">
              <a:spcAft>
                <a:spcPts val="0"/>
              </a:spcAft>
              <a:buFont typeface="Brush Script MT" pitchFamily="66" charset="0"/>
              <a:buChar char="O"/>
              <a:defRPr/>
            </a:pPr>
            <a:r>
              <a:rPr lang="en-US" dirty="0">
                <a:ea typeface="+mn-ea"/>
              </a:rPr>
              <a:t> </a:t>
            </a:r>
            <a:r>
              <a:rPr lang="en-US" dirty="0" smtClean="0">
                <a:ea typeface="+mn-ea"/>
              </a:rPr>
              <a:t>Use </a:t>
            </a:r>
            <a:r>
              <a:rPr lang="en-US" dirty="0">
                <a:ea typeface="+mn-ea"/>
              </a:rPr>
              <a:t>headings and </a:t>
            </a:r>
            <a:r>
              <a:rPr lang="en-US" dirty="0" smtClean="0">
                <a:ea typeface="+mn-ea"/>
              </a:rPr>
              <a:t>subheadings</a:t>
            </a:r>
            <a:endParaRPr lang="en-US" dirty="0">
              <a:ea typeface="+mn-ea"/>
            </a:endParaRPr>
          </a:p>
          <a:p>
            <a:pPr marL="640080" lvl="1" indent="-274320" fontAlgn="auto">
              <a:spcAft>
                <a:spcPts val="0"/>
              </a:spcAft>
              <a:buFont typeface="Brush Script MT" pitchFamily="66" charset="0"/>
              <a:buChar char="O"/>
              <a:defRPr/>
            </a:pPr>
            <a:r>
              <a:rPr lang="en-US" dirty="0">
                <a:ea typeface="+mn-ea"/>
              </a:rPr>
              <a:t> </a:t>
            </a:r>
            <a:r>
              <a:rPr lang="en-US" dirty="0" smtClean="0">
                <a:ea typeface="+mn-ea"/>
              </a:rPr>
              <a:t>Use bulleted lists</a:t>
            </a:r>
          </a:p>
          <a:p>
            <a:pPr marL="274320" indent="-274320" fontAlgn="auto">
              <a:spcAft>
                <a:spcPts val="0"/>
              </a:spcAft>
              <a:buFont typeface="Brush Script MT" pitchFamily="66" charset="0"/>
              <a:buChar char="O"/>
              <a:defRPr/>
            </a:pPr>
            <a:r>
              <a:rPr lang="en-US" dirty="0" smtClean="0">
                <a:ea typeface="+mn-ea"/>
                <a:cs typeface="+mn-cs"/>
              </a:rPr>
              <a:t> Write clearly</a:t>
            </a:r>
            <a:endParaRPr lang="en-US" dirty="0">
              <a:ea typeface="+mn-ea"/>
              <a:cs typeface="+mn-cs"/>
            </a:endParaRPr>
          </a:p>
          <a:p>
            <a:pPr marL="640080" lvl="1" indent="-274320" fontAlgn="auto">
              <a:spcAft>
                <a:spcPts val="0"/>
              </a:spcAft>
              <a:buFont typeface="Brush Script MT" pitchFamily="66" charset="0"/>
              <a:buChar char="O"/>
              <a:defRPr/>
            </a:pPr>
            <a:r>
              <a:rPr lang="en-US" dirty="0">
                <a:ea typeface="+mn-ea"/>
              </a:rPr>
              <a:t> </a:t>
            </a:r>
            <a:r>
              <a:rPr lang="en-US" dirty="0" smtClean="0">
                <a:ea typeface="+mn-ea"/>
              </a:rPr>
              <a:t>Keep language short, simple, and to the point</a:t>
            </a:r>
          </a:p>
          <a:p>
            <a:pPr marL="640080" lvl="1" indent="-274320" fontAlgn="auto">
              <a:spcAft>
                <a:spcPts val="0"/>
              </a:spcAft>
              <a:buFont typeface="Brush Script MT" pitchFamily="66" charset="0"/>
              <a:buChar char="O"/>
              <a:defRPr/>
            </a:pPr>
            <a:r>
              <a:rPr lang="en-US" dirty="0">
                <a:ea typeface="+mn-ea"/>
              </a:rPr>
              <a:t> </a:t>
            </a:r>
            <a:r>
              <a:rPr lang="en-US" dirty="0" smtClean="0">
                <a:ea typeface="+mn-ea"/>
              </a:rPr>
              <a:t>Write in active voice</a:t>
            </a:r>
          </a:p>
          <a:p>
            <a:pPr marL="640080" lvl="1" indent="-274320" fontAlgn="auto">
              <a:spcAft>
                <a:spcPts val="0"/>
              </a:spcAft>
              <a:buFont typeface="Brush Script MT" pitchFamily="66" charset="0"/>
              <a:buChar char="O"/>
              <a:defRPr/>
            </a:pPr>
            <a:r>
              <a:rPr lang="en-US" dirty="0">
                <a:ea typeface="+mn-ea"/>
              </a:rPr>
              <a:t> </a:t>
            </a:r>
            <a:r>
              <a:rPr lang="en-US" dirty="0" smtClean="0">
                <a:ea typeface="+mn-ea"/>
              </a:rPr>
              <a:t>Avoid jargon and/or provide definitions</a:t>
            </a:r>
          </a:p>
          <a:p>
            <a:pPr marL="274320" indent="-274320" fontAlgn="auto">
              <a:spcAft>
                <a:spcPts val="0"/>
              </a:spcAft>
              <a:buFont typeface="Brush Script MT" pitchFamily="66" charset="0"/>
              <a:buChar char="O"/>
              <a:defRPr/>
            </a:pPr>
            <a:r>
              <a:rPr lang="en-US" dirty="0" smtClean="0">
                <a:ea typeface="+mn-ea"/>
                <a:cs typeface="+mn-cs"/>
              </a:rPr>
              <a:t> Provide alternatives to audio</a:t>
            </a:r>
          </a:p>
          <a:p>
            <a:pPr marL="640080" lvl="1" indent="-274320" fontAlgn="auto">
              <a:spcAft>
                <a:spcPts val="0"/>
              </a:spcAft>
              <a:buFont typeface="Brush Script MT" pitchFamily="66" charset="0"/>
              <a:buChar char="O"/>
              <a:defRPr/>
            </a:pPr>
            <a:r>
              <a:rPr lang="en-US" dirty="0">
                <a:ea typeface="+mn-ea"/>
              </a:rPr>
              <a:t> </a:t>
            </a:r>
            <a:r>
              <a:rPr lang="en-US" dirty="0" smtClean="0">
                <a:ea typeface="+mn-ea"/>
              </a:rPr>
              <a:t>Text, captions, or even sign language interpreters</a:t>
            </a:r>
          </a:p>
          <a:p>
            <a:pPr marL="640080" lvl="1" indent="-274320" fontAlgn="auto">
              <a:spcAft>
                <a:spcPts val="0"/>
              </a:spcAft>
              <a:buFont typeface="Brush Script MT" pitchFamily="66" charset="0"/>
              <a:buChar char="O"/>
              <a:defRPr/>
            </a:pPr>
            <a:r>
              <a:rPr lang="en-US" dirty="0" smtClean="0">
                <a:ea typeface="+mn-ea"/>
              </a:rPr>
              <a:t> TTY-enabled customer service lines</a:t>
            </a:r>
            <a:endParaRPr lang="en-US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79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Considerations </a:t>
            </a:r>
            <a:r>
              <a:rPr lang="en-US" dirty="0" smtClean="0">
                <a:ea typeface="+mj-ea"/>
                <a:cs typeface="+mj-cs"/>
              </a:rPr>
              <a:t>for</a:t>
            </a:r>
            <a:r>
              <a:rPr lang="en-US" dirty="0">
                <a:ea typeface="+mj-ea"/>
                <a:cs typeface="+mj-cs"/>
              </a:rPr>
              <a:t/>
            </a:r>
            <a:br>
              <a:rPr lang="en-US" dirty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Speech Impairments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457200" y="2119313"/>
            <a:ext cx="8122355" cy="3844925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Book" charset="0"/>
              </a:rPr>
              <a:t>	Provide alternatives to speech</a:t>
            </a:r>
          </a:p>
          <a:p>
            <a:pPr lvl="1"/>
            <a:r>
              <a:rPr lang="en-US" dirty="0">
                <a:latin typeface="Franklin Gothic Book" charset="0"/>
              </a:rPr>
              <a:t> Chat rooms and email as well as telephone numbers for customer service (at the same level of service</a:t>
            </a:r>
            <a:r>
              <a:rPr lang="en-US" dirty="0" smtClean="0">
                <a:latin typeface="Franklin Gothic Book" charset="0"/>
              </a:rPr>
              <a:t>)</a:t>
            </a:r>
          </a:p>
          <a:p>
            <a:r>
              <a:rPr lang="en-US" dirty="0" smtClean="0">
                <a:latin typeface="Franklin Gothic Book" charset="0"/>
              </a:rPr>
              <a:t>Provide cues to get people started</a:t>
            </a:r>
          </a:p>
          <a:p>
            <a:pPr lvl="1"/>
            <a:r>
              <a:rPr lang="en-US" dirty="0" smtClean="0">
                <a:latin typeface="Franklin Gothic Book" charset="0"/>
              </a:rPr>
              <a:t>May be able to speak, but have difficulty constructing freeform text	</a:t>
            </a:r>
            <a:endParaRPr lang="en-US" dirty="0">
              <a:latin typeface="Franklin Gothic Book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43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impairments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605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367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3" descr="Screen shot 2012-04-16 at 8.00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342900"/>
            <a:ext cx="8907462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2238" y="342900"/>
            <a:ext cx="8907462" cy="5976938"/>
          </a:xfrm>
          <a:prstGeom prst="rect">
            <a:avLst/>
          </a:prstGeom>
          <a:blipFill rotWithShape="1">
            <a:blip r:embed="rId4">
              <a:alphaModFix amt="85000"/>
            </a:blip>
            <a:tile tx="0" ty="0" sx="100000" sy="100000" flip="none" algn="tl"/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9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 descr="Screen shot 2012-04-17 at 11.39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1888"/>
            <a:ext cx="9144000" cy="483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773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Designing for users outside of the normal curve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3105150"/>
            <a:ext cx="6350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64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3" descr="Screen shot 2012-04-16 at 8.00.31 PM.png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342900"/>
            <a:ext cx="8907462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73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blindness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Affects 10% of males</a:t>
            </a:r>
          </a:p>
          <a:p>
            <a:r>
              <a:rPr lang="en-US" dirty="0" smtClean="0"/>
              <a:t>Multiple variations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3140428"/>
            <a:ext cx="7442200" cy="260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126163"/>
            <a:ext cx="140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D. </a:t>
            </a:r>
            <a:r>
              <a:rPr lang="en-US" dirty="0" err="1" smtClean="0">
                <a:solidFill>
                  <a:srgbClr val="000000"/>
                </a:solidFill>
              </a:rPr>
              <a:t>Flatla</a:t>
            </a:r>
            <a:r>
              <a:rPr lang="en-US" dirty="0" smtClean="0">
                <a:solidFill>
                  <a:srgbClr val="000000"/>
                </a:solidFill>
              </a:rPr>
              <a:t> et al</a:t>
            </a:r>
          </a:p>
        </p:txBody>
      </p:sp>
    </p:spTree>
    <p:extLst>
      <p:ext uri="{BB962C8B-B14F-4D97-AF65-F5344CB8AC3E}">
        <p14:creationId xmlns:p14="http://schemas.microsoft.com/office/powerpoint/2010/main" val="2210173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Considerations </a:t>
            </a:r>
            <a:r>
              <a:rPr lang="en-US" dirty="0" smtClean="0">
                <a:ea typeface="+mj-ea"/>
                <a:cs typeface="+mj-cs"/>
              </a:rPr>
              <a:t>for</a:t>
            </a:r>
            <a:r>
              <a:rPr lang="en-US" dirty="0">
                <a:ea typeface="+mj-ea"/>
                <a:cs typeface="+mj-cs"/>
              </a:rPr>
              <a:t/>
            </a:r>
            <a:br>
              <a:rPr lang="en-US" dirty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Visual Impairments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987778" y="1749779"/>
            <a:ext cx="6968244" cy="444023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Franklin Gothic Book" charset="0"/>
              </a:rPr>
              <a:t>Use </a:t>
            </a:r>
            <a:r>
              <a:rPr lang="en-US" dirty="0">
                <a:latin typeface="Franklin Gothic Book" charset="0"/>
              </a:rPr>
              <a:t>text instead of images of text</a:t>
            </a:r>
          </a:p>
          <a:p>
            <a:pPr lvl="1"/>
            <a:r>
              <a:rPr lang="en-US" dirty="0">
                <a:latin typeface="Franklin Gothic Book" charset="0"/>
              </a:rPr>
              <a:t> Use </a:t>
            </a:r>
            <a:r>
              <a:rPr lang="en-US" dirty="0" smtClean="0">
                <a:latin typeface="Franklin Gothic Book" charset="0"/>
              </a:rPr>
              <a:t>CSS to style text </a:t>
            </a:r>
            <a:r>
              <a:rPr lang="en-US" dirty="0">
                <a:latin typeface="Franklin Gothic Book" charset="0"/>
              </a:rPr>
              <a:t>(Logos are exceptions)</a:t>
            </a:r>
          </a:p>
          <a:p>
            <a:r>
              <a:rPr lang="en-US" dirty="0" smtClean="0">
                <a:latin typeface="Franklin Gothic Book" charset="0"/>
              </a:rPr>
              <a:t>Keyboard </a:t>
            </a:r>
            <a:r>
              <a:rPr lang="en-US" dirty="0">
                <a:latin typeface="Franklin Gothic Book" charset="0"/>
              </a:rPr>
              <a:t>accessibility</a:t>
            </a:r>
          </a:p>
          <a:p>
            <a:pPr lvl="1"/>
            <a:r>
              <a:rPr lang="en-US" dirty="0">
                <a:latin typeface="Franklin Gothic Book" charset="0"/>
              </a:rPr>
              <a:t> Don’t override keystrokes</a:t>
            </a:r>
          </a:p>
          <a:p>
            <a:pPr lvl="1"/>
            <a:r>
              <a:rPr lang="en-US" dirty="0">
                <a:latin typeface="Franklin Gothic Book" charset="0"/>
              </a:rPr>
              <a:t> Users can access and activate everything on the page with solely the </a:t>
            </a:r>
            <a:r>
              <a:rPr lang="en-US" dirty="0" smtClean="0">
                <a:latin typeface="Franklin Gothic Book" charset="0"/>
              </a:rPr>
              <a:t>keyboard</a:t>
            </a:r>
          </a:p>
          <a:p>
            <a:r>
              <a:rPr lang="en-US" dirty="0" smtClean="0">
                <a:latin typeface="Franklin Gothic Book" charset="0"/>
              </a:rPr>
              <a:t>Skip navigation links</a:t>
            </a:r>
            <a:endParaRPr lang="en-US" dirty="0">
              <a:latin typeface="Franklin Gothic Book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74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Considerations </a:t>
            </a:r>
            <a:r>
              <a:rPr lang="en-US" dirty="0" smtClean="0">
                <a:ea typeface="+mj-ea"/>
                <a:cs typeface="+mj-cs"/>
              </a:rPr>
              <a:t>for</a:t>
            </a:r>
            <a:r>
              <a:rPr lang="en-US" dirty="0">
                <a:ea typeface="+mj-ea"/>
                <a:cs typeface="+mj-cs"/>
              </a:rPr>
              <a:t/>
            </a:r>
            <a:br>
              <a:rPr lang="en-US" dirty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Visual Impairments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675" y="2119313"/>
            <a:ext cx="6196013" cy="3844925"/>
          </a:xfrm>
        </p:spPr>
        <p:txBody>
          <a:bodyPr rtlCol="0">
            <a:normAutofit/>
          </a:bodyPr>
          <a:lstStyle/>
          <a:p>
            <a:pPr marL="274320" indent="-274320" fontAlgn="auto">
              <a:spcAft>
                <a:spcPts val="0"/>
              </a:spcAft>
              <a:buFont typeface="Brush Script MT" pitchFamily="66" charset="0"/>
              <a:buChar char="O"/>
              <a:defRPr/>
            </a:pPr>
            <a:r>
              <a:rPr lang="en-US" dirty="0">
                <a:ea typeface="+mn-ea"/>
                <a:cs typeface="+mn-cs"/>
              </a:rPr>
              <a:t>	</a:t>
            </a:r>
            <a:r>
              <a:rPr lang="en-US" dirty="0" smtClean="0">
                <a:ea typeface="+mn-ea"/>
                <a:cs typeface="+mn-cs"/>
              </a:rPr>
              <a:t>Have alternatives to color</a:t>
            </a:r>
          </a:p>
          <a:p>
            <a:pPr marL="640080" lvl="1" indent="-274320" fontAlgn="auto">
              <a:spcAft>
                <a:spcPts val="0"/>
              </a:spcAft>
              <a:buFont typeface="Brush Script MT" pitchFamily="66" charset="0"/>
              <a:buChar char="O"/>
              <a:defRPr/>
            </a:pPr>
            <a:r>
              <a:rPr lang="en-US" dirty="0">
                <a:ea typeface="+mn-ea"/>
              </a:rPr>
              <a:t> </a:t>
            </a:r>
            <a:r>
              <a:rPr lang="en-US" dirty="0" smtClean="0">
                <a:solidFill>
                  <a:srgbClr val="F23D2B"/>
                </a:solidFill>
                <a:ea typeface="+mn-ea"/>
              </a:rPr>
              <a:t>Required fields in red</a:t>
            </a:r>
            <a:endParaRPr lang="en-US" dirty="0">
              <a:ea typeface="+mn-ea"/>
            </a:endParaRPr>
          </a:p>
          <a:p>
            <a:pPr marL="640080" lvl="1" indent="-274320" fontAlgn="auto">
              <a:spcAft>
                <a:spcPts val="0"/>
              </a:spcAft>
              <a:buFont typeface="Brush Script MT" pitchFamily="66" charset="0"/>
              <a:buChar char="O"/>
              <a:defRPr/>
            </a:pPr>
            <a:r>
              <a:rPr lang="en-US" dirty="0" smtClean="0">
                <a:ea typeface="+mn-ea"/>
              </a:rPr>
              <a:t> </a:t>
            </a:r>
            <a:r>
              <a:rPr lang="en-US" dirty="0" smtClean="0">
                <a:solidFill>
                  <a:srgbClr val="F23D2B"/>
                </a:solidFill>
                <a:ea typeface="+mn-ea"/>
              </a:rPr>
              <a:t>*</a:t>
            </a:r>
            <a:r>
              <a:rPr lang="en-US" dirty="0" smtClean="0">
                <a:ea typeface="+mn-ea"/>
              </a:rPr>
              <a:t> </a:t>
            </a:r>
            <a:r>
              <a:rPr lang="en-US" dirty="0" smtClean="0">
                <a:solidFill>
                  <a:srgbClr val="F23D2B"/>
                </a:solidFill>
                <a:ea typeface="+mn-ea"/>
              </a:rPr>
              <a:t>denotes required fields</a:t>
            </a:r>
            <a:r>
              <a:rPr lang="en-US" dirty="0" smtClean="0">
                <a:ea typeface="+mn-ea"/>
              </a:rPr>
              <a:t>  </a:t>
            </a:r>
          </a:p>
          <a:p>
            <a:pPr marL="274320" indent="-274320" fontAlgn="auto">
              <a:spcAft>
                <a:spcPts val="0"/>
              </a:spcAft>
              <a:buFont typeface="Brush Script MT" pitchFamily="66" charset="0"/>
              <a:buChar char="O"/>
              <a:defRPr/>
            </a:pP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 smtClean="0">
                <a:ea typeface="+mn-ea"/>
                <a:cs typeface="+mn-cs"/>
              </a:rPr>
              <a:t>Provide sufficient </a:t>
            </a:r>
            <a:r>
              <a:rPr lang="en-US" dirty="0" smtClean="0">
                <a:solidFill>
                  <a:srgbClr val="FFFF00"/>
                </a:solidFill>
                <a:ea typeface="+mn-ea"/>
                <a:cs typeface="+mn-cs"/>
              </a:rPr>
              <a:t>color contrast</a:t>
            </a:r>
          </a:p>
          <a:p>
            <a:pPr marL="0" indent="0" fontAlgn="auto">
              <a:spcAft>
                <a:spcPts val="0"/>
              </a:spcAft>
              <a:buFont typeface="Brush Script MT" pitchFamily="66" charset="0"/>
              <a:buNone/>
              <a:defRPr/>
            </a:pPr>
            <a:endParaRPr lang="en-US" dirty="0">
              <a:solidFill>
                <a:srgbClr val="FFFF00"/>
              </a:solidFill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Multiply 3"/>
          <p:cNvSpPr>
            <a:spLocks/>
          </p:cNvSpPr>
          <p:nvPr/>
        </p:nvSpPr>
        <p:spPr>
          <a:xfrm>
            <a:off x="6036027" y="2579687"/>
            <a:ext cx="369888" cy="420688"/>
          </a:xfrm>
          <a:prstGeom prst="mathMultiply">
            <a:avLst/>
          </a:prstGeom>
          <a:solidFill>
            <a:srgbClr val="F23D2B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3556" name="Picture 4" descr="Check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915" y="3190875"/>
            <a:ext cx="43656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3167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Considerations </a:t>
            </a:r>
            <a:r>
              <a:rPr lang="en-US" dirty="0" smtClean="0">
                <a:ea typeface="+mj-ea"/>
                <a:cs typeface="+mj-cs"/>
              </a:rPr>
              <a:t>for</a:t>
            </a:r>
            <a:r>
              <a:rPr lang="en-US" dirty="0">
                <a:ea typeface="+mj-ea"/>
                <a:cs typeface="+mj-cs"/>
              </a:rPr>
              <a:t/>
            </a:r>
            <a:br>
              <a:rPr lang="en-US" dirty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Visual Impairments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1463675" y="2119313"/>
            <a:ext cx="6196013" cy="384492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Franklin Gothic Book" charset="0"/>
              </a:rPr>
              <a:t>Provide </a:t>
            </a:r>
            <a:r>
              <a:rPr lang="en-US" dirty="0">
                <a:latin typeface="Franklin Gothic Book" charset="0"/>
              </a:rPr>
              <a:t>ample time for tasks</a:t>
            </a:r>
          </a:p>
          <a:p>
            <a:r>
              <a:rPr lang="en-US" dirty="0" smtClean="0">
                <a:latin typeface="Franklin Gothic Book" charset="0"/>
              </a:rPr>
              <a:t>Provide </a:t>
            </a:r>
            <a:r>
              <a:rPr lang="en-US" dirty="0">
                <a:latin typeface="Franklin Gothic Book" charset="0"/>
              </a:rPr>
              <a:t>shortcuts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77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375" y="444734"/>
            <a:ext cx="6964363" cy="12017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WCAG: Web Content Accessibility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375" y="1646471"/>
            <a:ext cx="7105728" cy="4352375"/>
          </a:xfrm>
        </p:spPr>
        <p:txBody>
          <a:bodyPr>
            <a:noAutofit/>
          </a:bodyPr>
          <a:lstStyle/>
          <a:p>
            <a:r>
              <a:rPr lang="en-US" sz="1600" b="1" dirty="0" smtClean="0"/>
              <a:t>Perceivable</a:t>
            </a:r>
            <a:endParaRPr lang="en-US" sz="1600" dirty="0" smtClean="0"/>
          </a:p>
          <a:p>
            <a:pPr lvl="1"/>
            <a:r>
              <a:rPr lang="en-US" sz="1600" dirty="0" smtClean="0"/>
              <a:t>Provide </a:t>
            </a:r>
            <a:r>
              <a:rPr lang="en-US" sz="1600" b="1" dirty="0" smtClean="0"/>
              <a:t>text alternatives</a:t>
            </a:r>
            <a:r>
              <a:rPr lang="en-US" sz="1600" dirty="0" smtClean="0"/>
              <a:t> for non-text content and provide </a:t>
            </a:r>
            <a:r>
              <a:rPr lang="en-US" sz="1600" b="1" dirty="0" smtClean="0"/>
              <a:t>captions and alternatives</a:t>
            </a:r>
            <a:r>
              <a:rPr lang="en-US" sz="1600" dirty="0" smtClean="0"/>
              <a:t> for audio and video content.</a:t>
            </a:r>
          </a:p>
          <a:p>
            <a:pPr lvl="1"/>
            <a:r>
              <a:rPr lang="en-US" sz="1600" dirty="0" smtClean="0"/>
              <a:t>Make content </a:t>
            </a:r>
            <a:r>
              <a:rPr lang="en-US" sz="1600" b="1" dirty="0" smtClean="0"/>
              <a:t>adaptable</a:t>
            </a:r>
            <a:r>
              <a:rPr lang="en-US" sz="1600" dirty="0" smtClean="0"/>
              <a:t>; and make it </a:t>
            </a:r>
            <a:r>
              <a:rPr lang="en-US" sz="1600" b="1" dirty="0" smtClean="0"/>
              <a:t>available</a:t>
            </a:r>
            <a:r>
              <a:rPr lang="en-US" sz="1600" dirty="0" smtClean="0"/>
              <a:t> to assistive technologies.</a:t>
            </a:r>
          </a:p>
          <a:p>
            <a:pPr lvl="1"/>
            <a:r>
              <a:rPr lang="en-US" sz="1600" dirty="0" smtClean="0"/>
              <a:t>Use </a:t>
            </a:r>
            <a:r>
              <a:rPr lang="en-US" sz="1600" b="1" dirty="0" smtClean="0"/>
              <a:t>sufficient contrast</a:t>
            </a:r>
            <a:r>
              <a:rPr lang="en-US" sz="1600" dirty="0" smtClean="0"/>
              <a:t> to make things easy to see and hear.</a:t>
            </a:r>
          </a:p>
          <a:p>
            <a:r>
              <a:rPr lang="en-US" sz="1600" b="1" dirty="0" smtClean="0"/>
              <a:t>Operable</a:t>
            </a:r>
            <a:endParaRPr lang="en-US" sz="1600" dirty="0" smtClean="0"/>
          </a:p>
          <a:p>
            <a:pPr lvl="1"/>
            <a:r>
              <a:rPr lang="en-US" sz="1600" dirty="0" smtClean="0"/>
              <a:t>Help users </a:t>
            </a:r>
            <a:r>
              <a:rPr lang="en-US" sz="1600" b="1" dirty="0" smtClean="0"/>
              <a:t>find</a:t>
            </a:r>
            <a:r>
              <a:rPr lang="en-US" sz="1600" dirty="0" smtClean="0"/>
              <a:t> content and make everything </a:t>
            </a:r>
            <a:r>
              <a:rPr lang="en-US" sz="1600" b="1" dirty="0" smtClean="0"/>
              <a:t>keyboard accessible</a:t>
            </a:r>
            <a:r>
              <a:rPr lang="en-US" sz="1600" dirty="0" smtClean="0"/>
              <a:t>.</a:t>
            </a:r>
          </a:p>
          <a:p>
            <a:pPr lvl="1"/>
            <a:r>
              <a:rPr lang="en-US" sz="1600" dirty="0" smtClean="0"/>
              <a:t>Give users </a:t>
            </a:r>
            <a:r>
              <a:rPr lang="en-US" sz="1600" b="1" dirty="0" smtClean="0"/>
              <a:t>enough time</a:t>
            </a:r>
            <a:r>
              <a:rPr lang="en-US" sz="1600" dirty="0" smtClean="0"/>
              <a:t> to read and use content.</a:t>
            </a:r>
          </a:p>
          <a:p>
            <a:pPr lvl="1"/>
            <a:r>
              <a:rPr lang="en-US" sz="1600" dirty="0" smtClean="0"/>
              <a:t>Do not use content that causes </a:t>
            </a:r>
            <a:r>
              <a:rPr lang="en-US" sz="1600" b="1" dirty="0" smtClean="0"/>
              <a:t>seizures</a:t>
            </a:r>
            <a:r>
              <a:rPr lang="en-US" sz="1600" dirty="0" smtClean="0"/>
              <a:t>.</a:t>
            </a:r>
          </a:p>
          <a:p>
            <a:r>
              <a:rPr lang="en-US" sz="1600" b="1" dirty="0" smtClean="0"/>
              <a:t>Understandable</a:t>
            </a:r>
            <a:endParaRPr lang="en-US" sz="1600" dirty="0" smtClean="0"/>
          </a:p>
          <a:p>
            <a:pPr lvl="1"/>
            <a:r>
              <a:rPr lang="en-US" sz="1600" dirty="0" smtClean="0"/>
              <a:t>Make text and content </a:t>
            </a:r>
            <a:r>
              <a:rPr lang="en-US" sz="1600" b="1" dirty="0" smtClean="0"/>
              <a:t>understandable</a:t>
            </a:r>
            <a:r>
              <a:rPr lang="en-US" sz="1600" dirty="0" smtClean="0"/>
              <a:t>, and readable</a:t>
            </a:r>
          </a:p>
          <a:p>
            <a:pPr lvl="1"/>
            <a:r>
              <a:rPr lang="en-US" sz="1600" dirty="0" smtClean="0"/>
              <a:t> Make content operate in </a:t>
            </a:r>
            <a:r>
              <a:rPr lang="en-US" sz="1600" b="1" dirty="0" smtClean="0"/>
              <a:t>predictable</a:t>
            </a:r>
            <a:r>
              <a:rPr lang="en-US" sz="1600" dirty="0" smtClean="0"/>
              <a:t> ways. and help users </a:t>
            </a:r>
            <a:r>
              <a:rPr lang="en-US" sz="1600" b="1" dirty="0" smtClean="0"/>
              <a:t>avoid and correct mistakes</a:t>
            </a:r>
            <a:r>
              <a:rPr lang="en-US" sz="1600" dirty="0" smtClean="0"/>
              <a:t>.</a:t>
            </a:r>
          </a:p>
          <a:p>
            <a:r>
              <a:rPr lang="en-US" sz="1600" b="1" dirty="0" smtClean="0"/>
              <a:t>Robust</a:t>
            </a:r>
            <a:endParaRPr lang="en-US" sz="1600" dirty="0" smtClean="0"/>
          </a:p>
          <a:p>
            <a:pPr lvl="1"/>
            <a:r>
              <a:rPr lang="en-US" sz="1600" dirty="0" smtClean="0"/>
              <a:t>Maximize </a:t>
            </a:r>
            <a:r>
              <a:rPr lang="en-US" sz="1600" b="1" dirty="0" smtClean="0"/>
              <a:t>compatibility</a:t>
            </a:r>
            <a:r>
              <a:rPr lang="en-US" sz="1600" dirty="0" smtClean="0"/>
              <a:t> with current and future technologies.</a:t>
            </a:r>
          </a:p>
          <a:p>
            <a:pPr>
              <a:buNone/>
            </a:pP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60209" y="6283714"/>
            <a:ext cx="404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http://www.w3.org/WAI/intro/wcag.php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93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 to WCAG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WCAG 2 http://www.w3.org/TR/WCAG20/</a:t>
            </a:r>
            <a:endParaRPr lang="en-US" dirty="0" smtClean="0"/>
          </a:p>
          <a:p>
            <a:r>
              <a:rPr lang="en-US" dirty="0"/>
              <a:t>ARIA http://www.w3.org/WAI/intro/aria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48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Effects of assistive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with disabilities may use technology that affects </a:t>
            </a:r>
            <a:r>
              <a:rPr lang="en-US" dirty="0" smtClean="0"/>
              <a:t>your user interface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Visual: Screen readers, </a:t>
            </a:r>
            <a:r>
              <a:rPr lang="en-US" dirty="0" smtClean="0"/>
              <a:t>magnifiers, large type</a:t>
            </a:r>
            <a:endParaRPr lang="en-US" dirty="0" smtClean="0"/>
          </a:p>
          <a:p>
            <a:r>
              <a:rPr lang="en-US" dirty="0" smtClean="0"/>
              <a:t>Motor: alternative input devices, styli</a:t>
            </a:r>
          </a:p>
          <a:p>
            <a:r>
              <a:rPr lang="en-US" dirty="0" smtClean="0"/>
              <a:t>Hearing: </a:t>
            </a:r>
            <a:r>
              <a:rPr lang="en-US" dirty="0" smtClean="0"/>
              <a:t>captioning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66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examples </a:t>
            </a:r>
            <a:r>
              <a:rPr lang="en-US" dirty="0" smtClean="0"/>
              <a:t>of AT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Louise, cerebral palsy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smtClean="0"/>
              <a:t>KtAHzRu1OF0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Ben, head pointer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smtClean="0"/>
              <a:t>p9NsV39nq8U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University of </a:t>
            </a:r>
            <a:r>
              <a:rPr lang="en-US" dirty="0"/>
              <a:t>Washington DO-IT </a:t>
            </a:r>
            <a:endParaRPr lang="en-US" dirty="0" smtClean="0"/>
          </a:p>
          <a:p>
            <a:pPr lvl="1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www.washington.edu</a:t>
            </a:r>
            <a:r>
              <a:rPr lang="en-US" dirty="0"/>
              <a:t>/</a:t>
            </a:r>
            <a:r>
              <a:rPr lang="en-US" dirty="0" err="1"/>
              <a:t>doit</a:t>
            </a:r>
            <a:r>
              <a:rPr lang="en-US" dirty="0"/>
              <a:t>/Video</a:t>
            </a:r>
            <a:r>
              <a:rPr lang="en-US" dirty="0" smtClean="0"/>
              <a:t>/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0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accessibility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User testing is the best way</a:t>
            </a:r>
          </a:p>
          <a:p>
            <a:endParaRPr lang="en-US" dirty="0" smtClean="0"/>
          </a:p>
          <a:p>
            <a:r>
              <a:rPr lang="en-US" dirty="0" smtClean="0"/>
              <a:t>Heuristic evaluation can help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webaim.org</a:t>
            </a:r>
            <a:r>
              <a:rPr lang="en-US" dirty="0"/>
              <a:t>/intro/#</a:t>
            </a:r>
            <a:r>
              <a:rPr lang="en-US" dirty="0" smtClean="0"/>
              <a:t>principles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webaim.org</a:t>
            </a:r>
            <a:r>
              <a:rPr lang="en-US" dirty="0"/>
              <a:t>/standards/</a:t>
            </a:r>
            <a:r>
              <a:rPr lang="en-US" dirty="0" err="1"/>
              <a:t>wcag</a:t>
            </a:r>
            <a:r>
              <a:rPr lang="en-US" dirty="0"/>
              <a:t>/</a:t>
            </a:r>
            <a:r>
              <a:rPr lang="en-US" dirty="0" smtClean="0"/>
              <a:t>checklist</a:t>
            </a:r>
          </a:p>
          <a:p>
            <a:pPr lvl="1"/>
            <a:r>
              <a:rPr lang="en-US" dirty="0"/>
              <a:t>Automated checker: http://</a:t>
            </a:r>
            <a:r>
              <a:rPr lang="en-US" dirty="0" err="1"/>
              <a:t>achecker.ca</a:t>
            </a:r>
            <a:r>
              <a:rPr lang="en-US" dirty="0"/>
              <a:t>/</a:t>
            </a:r>
            <a:endParaRPr lang="en-US" dirty="0"/>
          </a:p>
          <a:p>
            <a:r>
              <a:rPr lang="en-US" dirty="0" smtClean="0"/>
              <a:t>Simulating disability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vischeck.com</a:t>
            </a:r>
            <a:r>
              <a:rPr lang="en-US" dirty="0" smtClean="0"/>
              <a:t>/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firevox.clcworld.net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www.chromevox.com</a:t>
            </a:r>
            <a:r>
              <a:rPr lang="en-US" dirty="0" smtClean="0"/>
              <a:t>/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webanywhere.cs.washington.edu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9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are not your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are different than you are</a:t>
            </a:r>
          </a:p>
          <a:p>
            <a:endParaRPr lang="en-US" dirty="0" smtClean="0"/>
          </a:p>
          <a:p>
            <a:r>
              <a:rPr lang="en-US" dirty="0" smtClean="0"/>
              <a:t>Understanding how and why (and what to do about it) will make your design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53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people may experience accessibility problems</a:t>
            </a:r>
          </a:p>
          <a:p>
            <a:endParaRPr lang="en-US" dirty="0" smtClean="0"/>
          </a:p>
          <a:p>
            <a:r>
              <a:rPr lang="en-US" dirty="0" smtClean="0"/>
              <a:t>It can help to understand accessibility challenges (and how people overcome them)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Resolving them can help result in a better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4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Accessibility </a:t>
            </a:r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would your application (or part of it) work as a non-visual app?</a:t>
            </a:r>
          </a:p>
          <a:p>
            <a:pPr lvl="1"/>
            <a:r>
              <a:rPr lang="en-US" dirty="0" smtClean="0"/>
              <a:t>Audio and haptic feedback</a:t>
            </a:r>
          </a:p>
          <a:p>
            <a:pPr lvl="1"/>
            <a:r>
              <a:rPr lang="en-US" dirty="0" smtClean="0"/>
              <a:t>Touch input</a:t>
            </a:r>
          </a:p>
          <a:p>
            <a:pPr lvl="1"/>
            <a:endParaRPr lang="en-US" dirty="0"/>
          </a:p>
          <a:p>
            <a:r>
              <a:rPr lang="en-US" dirty="0" smtClean="0"/>
              <a:t>Sketch a storyboard for this type of interaction for one task in your app</a:t>
            </a:r>
          </a:p>
          <a:p>
            <a:pPr lvl="1"/>
            <a:r>
              <a:rPr lang="en-US" dirty="0" smtClean="0"/>
              <a:t>We’ll act it out!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15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“diverse population”?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68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Socioeconomic status </a:t>
            </a:r>
          </a:p>
          <a:p>
            <a:r>
              <a:rPr lang="en-US" dirty="0" smtClean="0"/>
              <a:t>Gender identity / gender</a:t>
            </a:r>
          </a:p>
          <a:p>
            <a:r>
              <a:rPr lang="en-US" dirty="0" smtClean="0"/>
              <a:t>Young people</a:t>
            </a:r>
          </a:p>
          <a:p>
            <a:pPr lvl="1"/>
            <a:r>
              <a:rPr lang="en-US" dirty="0" smtClean="0"/>
              <a:t>Legal restrictions (personal data)</a:t>
            </a:r>
          </a:p>
          <a:p>
            <a:pPr lvl="1"/>
            <a:r>
              <a:rPr lang="en-US" dirty="0" smtClean="0"/>
              <a:t>Parental permission</a:t>
            </a:r>
          </a:p>
          <a:p>
            <a:r>
              <a:rPr lang="en-US" dirty="0" smtClean="0"/>
              <a:t>Older adults</a:t>
            </a:r>
          </a:p>
          <a:p>
            <a:r>
              <a:rPr lang="en-US" dirty="0" smtClean="0"/>
              <a:t>Education</a:t>
            </a:r>
          </a:p>
          <a:p>
            <a:r>
              <a:rPr lang="en-US" dirty="0" smtClean="0"/>
              <a:t>Language</a:t>
            </a:r>
          </a:p>
          <a:p>
            <a:r>
              <a:rPr lang="en-US" dirty="0" smtClean="0"/>
              <a:t>Culture (privacy, norms)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71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“diverse population”?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368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People in wheelchair, visual impairments, hearing impairments</a:t>
            </a:r>
          </a:p>
          <a:p>
            <a:r>
              <a:rPr lang="en-US" dirty="0" smtClean="0"/>
              <a:t>Culture – thinking? language</a:t>
            </a:r>
          </a:p>
          <a:p>
            <a:r>
              <a:rPr lang="en-US" dirty="0" smtClean="0"/>
              <a:t>Learning style</a:t>
            </a:r>
          </a:p>
          <a:p>
            <a:r>
              <a:rPr lang="en-US" dirty="0" smtClean="0"/>
              <a:t>Ages: little kids, elderly, young adults</a:t>
            </a:r>
          </a:p>
          <a:p>
            <a:r>
              <a:rPr lang="en-US" dirty="0" smtClean="0"/>
              <a:t>Ability: technical ability, language, physical ability, cognitive</a:t>
            </a:r>
          </a:p>
          <a:p>
            <a:r>
              <a:rPr lang="en-US" dirty="0" smtClean="0"/>
              <a:t>Access to technology, infrastructure</a:t>
            </a:r>
          </a:p>
          <a:p>
            <a:r>
              <a:rPr lang="en-US" dirty="0" smtClean="0"/>
              <a:t>Socioeconomic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44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Accessibility – typically about people who have disabilities (visual, physical, auditory, cognitive, language)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Assistive technology – specific technology that a person with a disability uses to overcome accessibility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4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(web) Accessibility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Web accessibility means that people with disabilities can use the Web.</a:t>
            </a:r>
            <a:r>
              <a:rPr lang="en-US" dirty="0"/>
              <a:t> More specifically, Web accessibility means that people with disabilities can perceive, understand, navigate, and interact with the Web, and that they can contribute to the Web.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6153883"/>
            <a:ext cx="6048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http://www.w3.org/WAI/intro/</a:t>
            </a:r>
            <a:r>
              <a:rPr lang="en-US" dirty="0" err="1"/>
              <a:t>accessibility.php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98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1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4111"/>
            <a:ext cx="8229600" cy="5305777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Assistive technology: </a:t>
            </a:r>
            <a:r>
              <a:rPr lang="en-US" dirty="0" smtClean="0"/>
              <a:t>create a way for someone who is disabled (or otherwise excluded) to access the inaccessible technology</a:t>
            </a:r>
          </a:p>
          <a:p>
            <a:pPr lvl="1"/>
            <a:r>
              <a:rPr lang="en-US" dirty="0" smtClean="0"/>
              <a:t>Screen reader software for computer</a:t>
            </a:r>
          </a:p>
          <a:p>
            <a:pPr lvl="1"/>
            <a:r>
              <a:rPr lang="en-US" dirty="0" smtClean="0"/>
              <a:t>Wheelchair ramp for building stairs</a:t>
            </a:r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Universal design: </a:t>
            </a:r>
            <a:r>
              <a:rPr lang="en-US" dirty="0" smtClean="0"/>
              <a:t>design something from the start to support a wide audience</a:t>
            </a:r>
          </a:p>
          <a:p>
            <a:pPr lvl="1"/>
            <a:r>
              <a:rPr lang="en-US" dirty="0" smtClean="0"/>
              <a:t>Design app to provide built-in speech feedback</a:t>
            </a:r>
          </a:p>
          <a:p>
            <a:pPr lvl="1"/>
            <a:r>
              <a:rPr lang="en-US" dirty="0" smtClean="0"/>
              <a:t>Design building to have entrances at ground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121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2983</TotalTime>
  <Words>1436</Words>
  <Application>Microsoft Macintosh PowerPoint</Application>
  <PresentationFormat>On-screen Show (4:3)</PresentationFormat>
  <Paragraphs>282</Paragraphs>
  <Slides>41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Default Theme</vt:lpstr>
      <vt:lpstr>Black</vt:lpstr>
      <vt:lpstr>Designing for Diverse Populations CSCI 5839 Fall 2014</vt:lpstr>
      <vt:lpstr>Assignments etc.</vt:lpstr>
      <vt:lpstr>Today</vt:lpstr>
      <vt:lpstr>You are not your user</vt:lpstr>
      <vt:lpstr>What’s a “diverse population”?</vt:lpstr>
      <vt:lpstr>What’s a “diverse population”?</vt:lpstr>
      <vt:lpstr>Terms</vt:lpstr>
      <vt:lpstr>Definition: (web) Accessibility</vt:lpstr>
      <vt:lpstr>Approaches</vt:lpstr>
      <vt:lpstr>Is disability constant?</vt:lpstr>
      <vt:lpstr>Situational impairments  (Sears and Young 2002)</vt:lpstr>
      <vt:lpstr>Incidental benefits</vt:lpstr>
      <vt:lpstr>Arguments for accessibility</vt:lpstr>
      <vt:lpstr>Legal support for accessibility</vt:lpstr>
      <vt:lpstr>Legal Cases</vt:lpstr>
      <vt:lpstr>Argument from cool design</vt:lpstr>
      <vt:lpstr>Designing for accessibility</vt:lpstr>
      <vt:lpstr>Designing for accessibility</vt:lpstr>
      <vt:lpstr>Who is affected?</vt:lpstr>
      <vt:lpstr>YouTube can help!</vt:lpstr>
      <vt:lpstr>Categories of Impairments</vt:lpstr>
      <vt:lpstr>Considerations for  Cognitive Impairments</vt:lpstr>
      <vt:lpstr>Considerations for  Mobility Impairments</vt:lpstr>
      <vt:lpstr>Considerations for  Hearing Impairments</vt:lpstr>
      <vt:lpstr>Considerations for Speech Impairments</vt:lpstr>
      <vt:lpstr>Vision impairments</vt:lpstr>
      <vt:lpstr>PowerPoint Presentation</vt:lpstr>
      <vt:lpstr>PowerPoint Presentation</vt:lpstr>
      <vt:lpstr>PowerPoint Presentation</vt:lpstr>
      <vt:lpstr>PowerPoint Presentation</vt:lpstr>
      <vt:lpstr>Color blindness</vt:lpstr>
      <vt:lpstr>Considerations for Visual Impairments</vt:lpstr>
      <vt:lpstr>Considerations for Visual Impairments</vt:lpstr>
      <vt:lpstr>Considerations for Visual Impairments</vt:lpstr>
      <vt:lpstr>WCAG: Web Content Accessibility Guidelines</vt:lpstr>
      <vt:lpstr>Extensions to WCAG</vt:lpstr>
      <vt:lpstr>Effects of assistive devices</vt:lpstr>
      <vt:lpstr>More examples of AT use</vt:lpstr>
      <vt:lpstr>Verifying accessibility</vt:lpstr>
      <vt:lpstr>Takeaways</vt:lpstr>
      <vt:lpstr>Accessibility activity</vt:lpstr>
    </vt:vector>
  </TitlesOfParts>
  <Company>UMBC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</dc:title>
  <dc:creator>Amy Hurst</dc:creator>
  <cp:lastModifiedBy>Shaun Kane</cp:lastModifiedBy>
  <cp:revision>594</cp:revision>
  <dcterms:created xsi:type="dcterms:W3CDTF">2012-04-03T11:31:02Z</dcterms:created>
  <dcterms:modified xsi:type="dcterms:W3CDTF">2014-11-20T22:53:22Z</dcterms:modified>
</cp:coreProperties>
</file>